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73" r:id="rId2"/>
    <p:sldId id="298" r:id="rId3"/>
    <p:sldId id="303" r:id="rId4"/>
    <p:sldId id="313" r:id="rId5"/>
    <p:sldId id="314" r:id="rId6"/>
    <p:sldId id="319" r:id="rId7"/>
    <p:sldId id="318" r:id="rId8"/>
    <p:sldId id="304" r:id="rId9"/>
    <p:sldId id="307" r:id="rId10"/>
    <p:sldId id="315" r:id="rId11"/>
    <p:sldId id="31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60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2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BAF0AA-F177-9946-90E5-EA185629B288}" type="datetimeFigureOut">
              <a:rPr lang="en-US" smtClean="0"/>
              <a:t>12/3/20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733A7-CDAE-8B40-A4AC-C2F70914B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379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BF7DD-89C5-964E-B840-B64B69686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65C9C4-080B-F042-9899-03B54C92F4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ECB35-28C5-EF46-B6C5-C25F02C2D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5865A-51B0-6C41-A31F-F6E8F71BBFFF}" type="datetime1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CDBF8-C90E-CB43-A791-BE08C4DFC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C8B46-D41C-4D42-A768-26A687DD6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18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47A8E-C128-6842-BFC0-BF33069BC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545140-2185-BF4E-956C-666DE9972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8768D-3A5B-744E-96AE-F5D2C4D5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EC70-D6B7-5846-8E36-6062448E4460}" type="datetime1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FD6BA-8118-1940-A386-7D00AF8E2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A782-577F-3B48-B803-8A76ABEF0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310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69A26B-E634-134E-A18A-04381B7C48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A65278-2495-F44D-A5AA-574E376A1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01328-C2AE-E746-A2B6-662245449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30AF-C287-BA45-B33C-F29FD9BC1EE9}" type="datetime1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5894E-8D8A-9E4B-8185-D97062366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D4A7F-AB51-C64E-851F-491E93089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71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1950E-3E5E-244B-8A79-C8AB26AF5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68A90-4F03-AE46-84EB-FF09DC10C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A3F67-9729-8E43-AFF7-27ABFC287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B92CB-46E6-C647-A18D-4C2FAB0CAB18}" type="datetime1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18069-ABA3-3744-BF17-4FA287C37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C7217-BD18-B34C-AF21-222B293F6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76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44E82-D425-3C40-9968-BABD69780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975C91-32E7-FF44-A36C-722FD2C5F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50F03-A70E-AA44-8C66-A5DE772D5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973D7-BC89-7A41-990C-45D665E00467}" type="datetime1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E63E9-95F2-4347-B75B-64D1770CA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B5773-A058-DF40-ACEB-C7D851A83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3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5D247-52B0-774E-BF5B-796A0F1CF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A487-E398-FA40-A676-F85D11BDE0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73B2C-E9F3-1148-A8C7-7162601CE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BA0C29-A89D-2642-9B24-04435180E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94CD0-B640-1344-A50B-25ABE6384B69}" type="datetime1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51477D-390E-9B47-8D97-4A169BCA6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CF801F-8259-D049-B7CE-2F0762AAB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961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49B26-9096-3446-84D2-4F56E09A9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403FD-8A57-0043-B308-B68964394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A0724C-A187-854C-8E42-84478EE69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818B01-C4C3-B641-80BF-86C6485D92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BD02B2-0B6D-9140-B96F-33925A671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BF66CA-B39E-7D40-A00B-8DB669558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E3B8-612A-AF45-BB1B-D22204782384}" type="datetime1">
              <a:rPr lang="en-US" smtClean="0"/>
              <a:t>12/3/20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4D153F-4536-6A4A-9E6F-63B7923E4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40D8E9-DF4C-BD4E-A111-689BC8F72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79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CDADB-274B-834D-B934-22DC1E892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7F15A6-3B69-5549-9F2B-CE56C09CF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D5DAD-19BE-8F46-B0B8-30009AE3BADA}" type="datetime1">
              <a:rPr lang="en-US" smtClean="0"/>
              <a:t>12/3/20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86A363-C5D9-E949-AA4A-33064A7B7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75186D-D9A1-EF4C-8255-6331CD674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11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537601-DA69-2E4E-B08D-C71AD2EA7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0D545-E032-6945-BA37-47BA33625E6B}" type="datetime1">
              <a:rPr lang="en-US" smtClean="0"/>
              <a:t>12/3/20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67CFD1-6712-4844-B670-D3E3FB952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F34E7-E495-6D41-9B22-CAEFE3285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96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AC87-0C03-974D-8062-A7B793DC2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EEF90-007A-AC44-A003-B9DA5A46B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7C846C-14E0-9140-9C70-722A1598CB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345C22-E99A-CA4E-AC8C-24333C94A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34A4E-98F2-904E-A3AC-6E4027A96E3F}" type="datetime1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E7EF9-86B3-644D-BB15-9760BD96A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6FBCE4-7DBE-2844-B351-241E8030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816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86EB2-B86C-9E4F-B899-0F712C902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0FF281-945F-6047-B374-FFA534205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CB7643-BE96-4B46-AB64-AB1B6E95E9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4D066-F566-0847-96C4-B64882D3F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2ED73-909B-A84A-AAA5-5D03F3BF43AB}" type="datetime1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705EE-C324-C042-894A-2F1C7920D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2AABE-A683-AE44-9212-FB3E99F8F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738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081E8-3B08-3346-A1F1-0C9DA5CF1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BD4DD-F938-7D42-B65F-E95C794A2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29D12-6DC1-9A4E-B30C-D60C8AAB36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7A1694-1D9C-9C4B-9C8C-559A800F21F6}" type="datetime1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AAC9F-0758-BA4B-BCBC-DA82539411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4AA7E-60D3-B343-AFD3-4E2008875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DE526-51B1-C940-91AF-63597EA8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0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re.ac.uk/download/pdf/35469431.pdf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02482" y="1206597"/>
            <a:ext cx="886551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800" b="1" dirty="0">
              <a:solidFill>
                <a:srgbClr val="1D23BC"/>
              </a:solidFill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3600" b="1" dirty="0">
                <a:solidFill>
                  <a:srgbClr val="1D23BC"/>
                </a:solidFill>
                <a:latin typeface="Arial" charset="0"/>
                <a:ea typeface="Arial" charset="0"/>
                <a:cs typeface="Arial" charset="0"/>
              </a:rPr>
              <a:t>Diagonalization Strategies in Ab Initio Quantum Chemistry</a:t>
            </a:r>
          </a:p>
          <a:p>
            <a:pPr algn="ctr"/>
            <a:endParaRPr lang="en-US" sz="2800" b="1" dirty="0">
              <a:solidFill>
                <a:srgbClr val="1D23BC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02482" y="4269522"/>
            <a:ext cx="8617648" cy="2267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>
                <a:solidFill>
                  <a:srgbClr val="000090"/>
                </a:solidFill>
                <a:latin typeface="Arial"/>
                <a:cs typeface="Arial"/>
              </a:rPr>
              <a:t>Zachary Windom</a:t>
            </a:r>
          </a:p>
          <a:p>
            <a:pPr algn="ctr"/>
            <a:endParaRPr lang="en-US" sz="2000" b="1" u="sng" dirty="0">
              <a:solidFill>
                <a:srgbClr val="000090"/>
              </a:solidFill>
              <a:latin typeface="Arial"/>
              <a:cs typeface="Arial"/>
            </a:endParaRPr>
          </a:p>
          <a:p>
            <a:pPr algn="ctr"/>
            <a:r>
              <a:rPr lang="en-US" sz="1600" b="1" dirty="0">
                <a:solidFill>
                  <a:srgbClr val="000090"/>
                </a:solidFill>
                <a:latin typeface="Arial"/>
                <a:cs typeface="Arial"/>
              </a:rPr>
              <a:t>Department of Chemistry</a:t>
            </a:r>
          </a:p>
          <a:p>
            <a:pPr algn="ctr"/>
            <a:r>
              <a:rPr lang="en-US" sz="1600" b="1" dirty="0">
                <a:solidFill>
                  <a:srgbClr val="000090"/>
                </a:solidFill>
                <a:latin typeface="Arial"/>
                <a:cs typeface="Arial"/>
              </a:rPr>
              <a:t>Quantum Theory Project</a:t>
            </a:r>
          </a:p>
          <a:p>
            <a:pPr algn="ctr"/>
            <a:r>
              <a:rPr lang="en-US" sz="1600" b="1" dirty="0">
                <a:solidFill>
                  <a:srgbClr val="000090"/>
                </a:solidFill>
                <a:latin typeface="Arial"/>
                <a:cs typeface="Arial"/>
              </a:rPr>
              <a:t>University of Florida</a:t>
            </a:r>
          </a:p>
          <a:p>
            <a:pPr algn="ctr"/>
            <a:endParaRPr lang="en-US" sz="2000" b="1" dirty="0">
              <a:solidFill>
                <a:srgbClr val="000090"/>
              </a:solidFill>
              <a:latin typeface="Arial"/>
              <a:cs typeface="Arial"/>
            </a:endParaRPr>
          </a:p>
          <a:p>
            <a:pPr algn="ctr"/>
            <a:endParaRPr lang="en-US" sz="2000" b="1" baseline="30000" dirty="0">
              <a:solidFill>
                <a:srgbClr val="000090"/>
              </a:solidFill>
              <a:latin typeface="Arial"/>
              <a:cs typeface="Arial"/>
            </a:endParaRPr>
          </a:p>
          <a:p>
            <a:endParaRPr lang="en-US" sz="2000" b="1" dirty="0">
              <a:solidFill>
                <a:srgbClr val="000090"/>
              </a:solidFill>
              <a:latin typeface="Arial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12775" y="6233037"/>
            <a:ext cx="8366451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b="1" dirty="0">
                <a:solidFill>
                  <a:srgbClr val="000090"/>
                </a:solidFill>
                <a:latin typeface="Arial" charset="0"/>
                <a:ea typeface="Arial" charset="0"/>
                <a:cs typeface="Arial" charset="0"/>
              </a:rPr>
              <a:t>12/07/2020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524000" y="883749"/>
            <a:ext cx="9144000" cy="0"/>
          </a:xfrm>
          <a:prstGeom prst="line">
            <a:avLst/>
          </a:prstGeom>
          <a:ln w="31750">
            <a:solidFill>
              <a:srgbClr val="1D23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FAF20-80DB-204D-89C6-0C6A71220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D655C-A72D-4F53-92F6-4A9D2192E535}" type="slidenum">
              <a:rPr lang="en-US" smtClean="0"/>
              <a:t>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61DEE4-1DB3-8C45-9CF1-0B098A0AE0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081" y="148329"/>
            <a:ext cx="3321242" cy="61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220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7">
            <a:extLst>
              <a:ext uri="{FF2B5EF4-FFF2-40B4-BE49-F238E27FC236}">
                <a16:creationId xmlns:a16="http://schemas.microsoft.com/office/drawing/2014/main" id="{D8CFF67D-7102-874F-805D-F9947133F8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47" y="82223"/>
            <a:ext cx="11523009" cy="584775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b="1" u="sng" dirty="0">
                <a:solidFill>
                  <a:schemeClr val="bg1"/>
                </a:solidFill>
                <a:cs typeface="Tahoma" panose="020B0604030504040204" pitchFamily="34" charset="0"/>
              </a:rPr>
              <a:t>Davidson’s Implementation (Hermitian A)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1C604-5A7B-154E-A744-5BD7F899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83595" y="6356350"/>
            <a:ext cx="2743200" cy="365125"/>
          </a:xfrm>
        </p:spPr>
        <p:txBody>
          <a:bodyPr/>
          <a:lstStyle/>
          <a:p>
            <a:fld id="{D30DE526-51B1-C940-91AF-63597EA81FD5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C2A98E-C09C-6E47-A0EC-181513D1B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8" y="788773"/>
            <a:ext cx="7302500" cy="1447800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DF3FD25C-CCD5-694E-9E15-39F89897C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641" y="2497683"/>
            <a:ext cx="6355121" cy="4236747"/>
          </a:xfrm>
          <a:prstGeom prst="rect">
            <a:avLst/>
          </a:prstGeom>
        </p:spPr>
      </p:pic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3AE50B96-58C0-5B44-986E-11CD83FC9B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7" y="2374117"/>
            <a:ext cx="6355121" cy="423674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00A7D89-ADF0-D34B-970C-2FFFCCE47853}"/>
              </a:ext>
            </a:extLst>
          </p:cNvPr>
          <p:cNvSpPr/>
          <p:nvPr/>
        </p:nvSpPr>
        <p:spPr>
          <a:xfrm>
            <a:off x="7462066" y="2800303"/>
            <a:ext cx="1064097" cy="190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9F76FB-A042-4941-90BC-1BE96FD30CE8}"/>
              </a:ext>
            </a:extLst>
          </p:cNvPr>
          <p:cNvSpPr/>
          <p:nvPr/>
        </p:nvSpPr>
        <p:spPr>
          <a:xfrm>
            <a:off x="5068957" y="1089443"/>
            <a:ext cx="64552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effectLst/>
                <a:latin typeface="Helvetica Neue" panose="02000503000000020004" pitchFamily="2" charset="0"/>
              </a:rPr>
              <a:t>**** NO STOPPING CRITERIA, RAN &gt;50 ITERATIONS ****</a:t>
            </a:r>
          </a:p>
        </p:txBody>
      </p:sp>
    </p:spTree>
    <p:extLst>
      <p:ext uri="{BB962C8B-B14F-4D97-AF65-F5344CB8AC3E}">
        <p14:creationId xmlns:p14="http://schemas.microsoft.com/office/powerpoint/2010/main" val="3190117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7">
            <a:extLst>
              <a:ext uri="{FF2B5EF4-FFF2-40B4-BE49-F238E27FC236}">
                <a16:creationId xmlns:a16="http://schemas.microsoft.com/office/drawing/2014/main" id="{D8CFF67D-7102-874F-805D-F9947133F8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47" y="82223"/>
            <a:ext cx="11523009" cy="584775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b="1" u="sng" dirty="0">
                <a:solidFill>
                  <a:schemeClr val="bg1"/>
                </a:solidFill>
                <a:cs typeface="Tahoma" panose="020B0604030504040204" pitchFamily="34" charset="0"/>
              </a:rPr>
              <a:t>Diagonalization Comparison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988173-C038-4D48-8A6E-965B28786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25D004-A012-A34D-A098-2AAB85BC0310}"/>
              </a:ext>
            </a:extLst>
          </p:cNvPr>
          <p:cNvSpPr txBox="1"/>
          <p:nvPr/>
        </p:nvSpPr>
        <p:spPr>
          <a:xfrm>
            <a:off x="376547" y="1087395"/>
            <a:ext cx="113129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6EAEE7-F92B-F44B-AEE1-53E58F378295}"/>
              </a:ext>
            </a:extLst>
          </p:cNvPr>
          <p:cNvSpPr/>
          <p:nvPr/>
        </p:nvSpPr>
        <p:spPr>
          <a:xfrm>
            <a:off x="3922642" y="718063"/>
            <a:ext cx="468795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effectLst/>
                <a:latin typeface="Helvetica Neue" panose="02000503000000020004" pitchFamily="2" charset="0"/>
              </a:rPr>
              <a:t>**** WITH STOPPING CRITERIA ****</a:t>
            </a:r>
          </a:p>
          <a:p>
            <a:pPr algn="ctr"/>
            <a:r>
              <a:rPr lang="en-US" sz="2000" b="1" dirty="0">
                <a:latin typeface="Helvetica Neue" panose="02000503000000020004" pitchFamily="2" charset="0"/>
              </a:rPr>
              <a:t>1000x1000 A</a:t>
            </a:r>
          </a:p>
          <a:p>
            <a:pPr algn="ctr"/>
            <a:r>
              <a:rPr lang="en-US" sz="2000" b="1" dirty="0">
                <a:effectLst/>
                <a:latin typeface="Helvetica Neue" panose="02000503000000020004" pitchFamily="2" charset="0"/>
              </a:rPr>
              <a:t>Sparsity=0.01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7BC038-537B-9245-8BDA-B13FD2F9B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150" y="2155357"/>
            <a:ext cx="7505700" cy="187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DF7576-47DF-FD46-A967-560C29E12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51" y="4663463"/>
            <a:ext cx="12192000" cy="1064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11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7">
            <a:extLst>
              <a:ext uri="{FF2B5EF4-FFF2-40B4-BE49-F238E27FC236}">
                <a16:creationId xmlns:a16="http://schemas.microsoft.com/office/drawing/2014/main" id="{D8CFF67D-7102-874F-805D-F9947133F8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47" y="71398"/>
            <a:ext cx="11438905" cy="625556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465" b="1" u="sng" dirty="0">
                <a:solidFill>
                  <a:schemeClr val="bg1"/>
                </a:solidFill>
                <a:cs typeface="Tahoma" panose="020B0604030504040204" pitchFamily="34" charset="0"/>
              </a:rPr>
              <a:t>Table of Contents: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B5D64C-FD92-8F43-8C9E-C03C8D4D2E8F}"/>
              </a:ext>
            </a:extLst>
          </p:cNvPr>
          <p:cNvSpPr txBox="1"/>
          <p:nvPr/>
        </p:nvSpPr>
        <p:spPr>
          <a:xfrm>
            <a:off x="290049" y="790832"/>
            <a:ext cx="1131294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u="sng" dirty="0">
                <a:latin typeface="Arial" panose="020B0604020202020204" pitchFamily="34" charset="0"/>
                <a:cs typeface="Arial" panose="020B0604020202020204" pitchFamily="34" charset="0"/>
              </a:rPr>
              <a:t>Background of Electronic Structure Theory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u="sng" dirty="0" err="1">
                <a:latin typeface="Arial" panose="020B0604020202020204" pitchFamily="34" charset="0"/>
                <a:cs typeface="Arial" panose="020B0604020202020204" pitchFamily="34" charset="0"/>
              </a:rPr>
              <a:t>Lanczos</a:t>
            </a:r>
            <a:r>
              <a:rPr lang="en-US" sz="2400" u="sng" dirty="0">
                <a:latin typeface="Arial" panose="020B0604020202020204" pitchFamily="34" charset="0"/>
                <a:cs typeface="Arial" panose="020B0604020202020204" pitchFamily="34" charset="0"/>
              </a:rPr>
              <a:t> Diagonalization for Hermitian Matrices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4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u="sng" dirty="0">
                <a:latin typeface="Arial" panose="020B0604020202020204" pitchFamily="34" charset="0"/>
                <a:cs typeface="Arial" panose="020B0604020202020204" pitchFamily="34" charset="0"/>
              </a:rPr>
              <a:t>Davidson’s Diagonalization for Hermitian Matrices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366158-B004-3441-BC0E-9CCD60EA0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291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7">
            <a:extLst>
              <a:ext uri="{FF2B5EF4-FFF2-40B4-BE49-F238E27FC236}">
                <a16:creationId xmlns:a16="http://schemas.microsoft.com/office/drawing/2014/main" id="{D8CFF67D-7102-874F-805D-F9947133F8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47" y="61832"/>
            <a:ext cx="11523009" cy="625556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lvl="1" algn="ctr">
              <a:defRPr/>
            </a:pPr>
            <a:r>
              <a:rPr lang="en-US" altLang="en-US" sz="3465" b="1" u="sng" dirty="0">
                <a:solidFill>
                  <a:schemeClr val="bg1"/>
                </a:solidFill>
                <a:cs typeface="Tahoma" panose="020B0604030504040204" pitchFamily="34" charset="0"/>
              </a:rPr>
              <a:t>Ab initio Quantum Chemistry 101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F4BB88-B0CF-8C40-884A-6E58DE641685}"/>
              </a:ext>
            </a:extLst>
          </p:cNvPr>
          <p:cNvSpPr txBox="1"/>
          <p:nvPr/>
        </p:nvSpPr>
        <p:spPr>
          <a:xfrm>
            <a:off x="96460" y="625903"/>
            <a:ext cx="11681257" cy="683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Obtain molecular/material properties from first principles</a:t>
            </a:r>
          </a:p>
          <a:p>
            <a:pPr lvl="2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Full Configuration Interaction (FCI)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 yields the exact answer in the basis set limit; not true when truncated. Scales as ~O(2^n)</a:t>
            </a: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Coupled Cluster Theory (CC)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– strategic way of rapidly converging to FCI results. Scales as ~O(n^6)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0FC4F13-F0E6-094C-9AD1-E2E974BDF46D}"/>
              </a:ext>
            </a:extLst>
          </p:cNvPr>
          <p:cNvCxnSpPr>
            <a:cxnSpLocks/>
          </p:cNvCxnSpPr>
          <p:nvPr/>
        </p:nvCxnSpPr>
        <p:spPr>
          <a:xfrm>
            <a:off x="-81420" y="4216440"/>
            <a:ext cx="6548127" cy="0"/>
          </a:xfrm>
          <a:prstGeom prst="line">
            <a:avLst/>
          </a:prstGeom>
          <a:ln w="349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1CF92CD-B111-9348-8B86-7D541FDAB38C}"/>
              </a:ext>
            </a:extLst>
          </p:cNvPr>
          <p:cNvSpPr txBox="1"/>
          <p:nvPr/>
        </p:nvSpPr>
        <p:spPr>
          <a:xfrm>
            <a:off x="376547" y="4479337"/>
            <a:ext cx="1220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Occupied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4F8EA30-E619-3144-990B-8003A17625C5}"/>
              </a:ext>
            </a:extLst>
          </p:cNvPr>
          <p:cNvCxnSpPr>
            <a:cxnSpLocks/>
          </p:cNvCxnSpPr>
          <p:nvPr/>
        </p:nvCxnSpPr>
        <p:spPr>
          <a:xfrm>
            <a:off x="2221550" y="4710694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13FFF3F-C24C-E343-B8B3-33DC767AEB6F}"/>
              </a:ext>
            </a:extLst>
          </p:cNvPr>
          <p:cNvCxnSpPr>
            <a:cxnSpLocks/>
          </p:cNvCxnSpPr>
          <p:nvPr/>
        </p:nvCxnSpPr>
        <p:spPr>
          <a:xfrm>
            <a:off x="2343719" y="4021688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1D171C2-E4EC-4144-8D33-E0A6EBE279A2}"/>
              </a:ext>
            </a:extLst>
          </p:cNvPr>
          <p:cNvCxnSpPr>
            <a:cxnSpLocks/>
          </p:cNvCxnSpPr>
          <p:nvPr/>
        </p:nvCxnSpPr>
        <p:spPr>
          <a:xfrm>
            <a:off x="2356076" y="3558322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2E52819-49B3-EB48-9316-122B383A5F49}"/>
              </a:ext>
            </a:extLst>
          </p:cNvPr>
          <p:cNvCxnSpPr>
            <a:cxnSpLocks/>
          </p:cNvCxnSpPr>
          <p:nvPr/>
        </p:nvCxnSpPr>
        <p:spPr>
          <a:xfrm>
            <a:off x="2368433" y="3092872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E7B75A9-06E1-7147-9C81-EA12481EDAF6}"/>
              </a:ext>
            </a:extLst>
          </p:cNvPr>
          <p:cNvCxnSpPr/>
          <p:nvPr/>
        </p:nvCxnSpPr>
        <p:spPr>
          <a:xfrm flipV="1">
            <a:off x="2475525" y="3679818"/>
            <a:ext cx="0" cy="341870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7E715A2-49C2-3846-B915-E24C2591185D}"/>
              </a:ext>
            </a:extLst>
          </p:cNvPr>
          <p:cNvCxnSpPr>
            <a:cxnSpLocks/>
          </p:cNvCxnSpPr>
          <p:nvPr/>
        </p:nvCxnSpPr>
        <p:spPr>
          <a:xfrm>
            <a:off x="2604609" y="4368824"/>
            <a:ext cx="0" cy="350108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CE2854F-7B0C-374C-B3E0-6612F1A0E26F}"/>
              </a:ext>
            </a:extLst>
          </p:cNvPr>
          <p:cNvSpPr txBox="1"/>
          <p:nvPr/>
        </p:nvSpPr>
        <p:spPr>
          <a:xfrm>
            <a:off x="2221550" y="2272514"/>
            <a:ext cx="738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C9D1E21-4157-4F4F-AF80-382EDD3662C5}"/>
              </a:ext>
            </a:extLst>
          </p:cNvPr>
          <p:cNvCxnSpPr>
            <a:cxnSpLocks/>
          </p:cNvCxnSpPr>
          <p:nvPr/>
        </p:nvCxnSpPr>
        <p:spPr>
          <a:xfrm>
            <a:off x="3507597" y="4704188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B07D001-1967-3D4A-A2F6-72D48596ADD9}"/>
              </a:ext>
            </a:extLst>
          </p:cNvPr>
          <p:cNvCxnSpPr>
            <a:cxnSpLocks/>
          </p:cNvCxnSpPr>
          <p:nvPr/>
        </p:nvCxnSpPr>
        <p:spPr>
          <a:xfrm>
            <a:off x="3629766" y="4015182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672D73D-4B0C-0F40-B949-19EEB069FBED}"/>
              </a:ext>
            </a:extLst>
          </p:cNvPr>
          <p:cNvCxnSpPr>
            <a:cxnSpLocks/>
          </p:cNvCxnSpPr>
          <p:nvPr/>
        </p:nvCxnSpPr>
        <p:spPr>
          <a:xfrm>
            <a:off x="3642123" y="3551816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F18D784-1548-3F48-B3D1-2E6BC1561D4E}"/>
              </a:ext>
            </a:extLst>
          </p:cNvPr>
          <p:cNvCxnSpPr>
            <a:cxnSpLocks/>
          </p:cNvCxnSpPr>
          <p:nvPr/>
        </p:nvCxnSpPr>
        <p:spPr>
          <a:xfrm>
            <a:off x="3654480" y="3086366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69F862F-1BC4-FB40-9288-092FC3FD187D}"/>
              </a:ext>
            </a:extLst>
          </p:cNvPr>
          <p:cNvCxnSpPr/>
          <p:nvPr/>
        </p:nvCxnSpPr>
        <p:spPr>
          <a:xfrm flipV="1">
            <a:off x="3761572" y="3673312"/>
            <a:ext cx="0" cy="341870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A6AA113-9CF7-4040-898E-A7C1563D454E}"/>
              </a:ext>
            </a:extLst>
          </p:cNvPr>
          <p:cNvCxnSpPr>
            <a:cxnSpLocks/>
          </p:cNvCxnSpPr>
          <p:nvPr/>
        </p:nvCxnSpPr>
        <p:spPr>
          <a:xfrm>
            <a:off x="4025182" y="3201708"/>
            <a:ext cx="0" cy="350108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4986C27-AE3D-A04C-8851-E4EF84DF5B39}"/>
              </a:ext>
            </a:extLst>
          </p:cNvPr>
          <p:cNvSpPr txBox="1"/>
          <p:nvPr/>
        </p:nvSpPr>
        <p:spPr>
          <a:xfrm>
            <a:off x="3507597" y="2266008"/>
            <a:ext cx="738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CID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BC2788A-D8B3-CB42-B645-605091BF0F84}"/>
              </a:ext>
            </a:extLst>
          </p:cNvPr>
          <p:cNvCxnSpPr>
            <a:cxnSpLocks/>
          </p:cNvCxnSpPr>
          <p:nvPr/>
        </p:nvCxnSpPr>
        <p:spPr>
          <a:xfrm>
            <a:off x="2221550" y="5186420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CE9163D-29DB-194E-AC29-918C0801272E}"/>
              </a:ext>
            </a:extLst>
          </p:cNvPr>
          <p:cNvCxnSpPr/>
          <p:nvPr/>
        </p:nvCxnSpPr>
        <p:spPr>
          <a:xfrm flipV="1">
            <a:off x="2382187" y="4844550"/>
            <a:ext cx="0" cy="341870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CC54690-C14E-AC48-AA00-68A88E497351}"/>
              </a:ext>
            </a:extLst>
          </p:cNvPr>
          <p:cNvCxnSpPr>
            <a:cxnSpLocks/>
          </p:cNvCxnSpPr>
          <p:nvPr/>
        </p:nvCxnSpPr>
        <p:spPr>
          <a:xfrm>
            <a:off x="2604609" y="4844550"/>
            <a:ext cx="0" cy="350108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86F0118-DD0C-454A-B14E-35FDA43FF56D}"/>
              </a:ext>
            </a:extLst>
          </p:cNvPr>
          <p:cNvCxnSpPr>
            <a:cxnSpLocks/>
          </p:cNvCxnSpPr>
          <p:nvPr/>
        </p:nvCxnSpPr>
        <p:spPr>
          <a:xfrm>
            <a:off x="3495240" y="5186420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1442BCA-DED8-A545-B545-6A36CBEB8222}"/>
              </a:ext>
            </a:extLst>
          </p:cNvPr>
          <p:cNvCxnSpPr/>
          <p:nvPr/>
        </p:nvCxnSpPr>
        <p:spPr>
          <a:xfrm flipV="1">
            <a:off x="3655877" y="4844550"/>
            <a:ext cx="0" cy="341870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F302F5C-BFD3-FC42-ACE3-5045BF01A585}"/>
              </a:ext>
            </a:extLst>
          </p:cNvPr>
          <p:cNvCxnSpPr>
            <a:cxnSpLocks/>
          </p:cNvCxnSpPr>
          <p:nvPr/>
        </p:nvCxnSpPr>
        <p:spPr>
          <a:xfrm>
            <a:off x="3878299" y="4844550"/>
            <a:ext cx="0" cy="350108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E4436A9-CF5F-5241-87C8-398EEBBE61C2}"/>
              </a:ext>
            </a:extLst>
          </p:cNvPr>
          <p:cNvCxnSpPr>
            <a:cxnSpLocks/>
          </p:cNvCxnSpPr>
          <p:nvPr/>
        </p:nvCxnSpPr>
        <p:spPr>
          <a:xfrm>
            <a:off x="4633428" y="4697374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15E8C5A-CC51-0040-816B-4F4538E425C0}"/>
              </a:ext>
            </a:extLst>
          </p:cNvPr>
          <p:cNvCxnSpPr>
            <a:cxnSpLocks/>
          </p:cNvCxnSpPr>
          <p:nvPr/>
        </p:nvCxnSpPr>
        <p:spPr>
          <a:xfrm>
            <a:off x="4755597" y="4008368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D32A516-CB17-0346-950B-F098939F9458}"/>
              </a:ext>
            </a:extLst>
          </p:cNvPr>
          <p:cNvCxnSpPr>
            <a:cxnSpLocks/>
          </p:cNvCxnSpPr>
          <p:nvPr/>
        </p:nvCxnSpPr>
        <p:spPr>
          <a:xfrm>
            <a:off x="4767954" y="3545002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6F1F726-375F-C944-BC3D-5AD42464D113}"/>
              </a:ext>
            </a:extLst>
          </p:cNvPr>
          <p:cNvCxnSpPr>
            <a:cxnSpLocks/>
          </p:cNvCxnSpPr>
          <p:nvPr/>
        </p:nvCxnSpPr>
        <p:spPr>
          <a:xfrm>
            <a:off x="4780311" y="3079552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0E20302-787C-1840-9100-1314E52DABE4}"/>
              </a:ext>
            </a:extLst>
          </p:cNvPr>
          <p:cNvCxnSpPr/>
          <p:nvPr/>
        </p:nvCxnSpPr>
        <p:spPr>
          <a:xfrm flipV="1">
            <a:off x="4887403" y="3666498"/>
            <a:ext cx="0" cy="341870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4047EFD-4309-3945-9DF9-0325372AFA54}"/>
              </a:ext>
            </a:extLst>
          </p:cNvPr>
          <p:cNvCxnSpPr>
            <a:cxnSpLocks/>
          </p:cNvCxnSpPr>
          <p:nvPr/>
        </p:nvCxnSpPr>
        <p:spPr>
          <a:xfrm>
            <a:off x="5151013" y="3194894"/>
            <a:ext cx="0" cy="350108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BC58F57B-C5A1-114D-A62C-3E824843909F}"/>
              </a:ext>
            </a:extLst>
          </p:cNvPr>
          <p:cNvSpPr txBox="1"/>
          <p:nvPr/>
        </p:nvSpPr>
        <p:spPr>
          <a:xfrm>
            <a:off x="4633428" y="2259194"/>
            <a:ext cx="738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CIT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5B0849A-988B-EF44-858B-BDB2939418EF}"/>
              </a:ext>
            </a:extLst>
          </p:cNvPr>
          <p:cNvCxnSpPr>
            <a:cxnSpLocks/>
          </p:cNvCxnSpPr>
          <p:nvPr/>
        </p:nvCxnSpPr>
        <p:spPr>
          <a:xfrm>
            <a:off x="4621071" y="5179606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61F8520-F554-1746-A14F-1BACDBED492B}"/>
              </a:ext>
            </a:extLst>
          </p:cNvPr>
          <p:cNvCxnSpPr/>
          <p:nvPr/>
        </p:nvCxnSpPr>
        <p:spPr>
          <a:xfrm flipV="1">
            <a:off x="4781708" y="4837736"/>
            <a:ext cx="0" cy="341870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15423E5-4BCB-BA43-B42B-20641075105D}"/>
              </a:ext>
            </a:extLst>
          </p:cNvPr>
          <p:cNvCxnSpPr>
            <a:cxnSpLocks/>
          </p:cNvCxnSpPr>
          <p:nvPr/>
        </p:nvCxnSpPr>
        <p:spPr>
          <a:xfrm>
            <a:off x="5120371" y="2729444"/>
            <a:ext cx="0" cy="350108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0B55D06-DB56-F044-A2CC-7868483382E8}"/>
              </a:ext>
            </a:extLst>
          </p:cNvPr>
          <p:cNvCxnSpPr>
            <a:cxnSpLocks/>
          </p:cNvCxnSpPr>
          <p:nvPr/>
        </p:nvCxnSpPr>
        <p:spPr>
          <a:xfrm>
            <a:off x="5728198" y="4697374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5D9065E-0B9B-1243-8A28-DE7320955BA4}"/>
              </a:ext>
            </a:extLst>
          </p:cNvPr>
          <p:cNvCxnSpPr>
            <a:cxnSpLocks/>
          </p:cNvCxnSpPr>
          <p:nvPr/>
        </p:nvCxnSpPr>
        <p:spPr>
          <a:xfrm>
            <a:off x="5850367" y="4008368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F81DC6E-825C-124E-BDEE-9F73DB087E1F}"/>
              </a:ext>
            </a:extLst>
          </p:cNvPr>
          <p:cNvCxnSpPr>
            <a:cxnSpLocks/>
          </p:cNvCxnSpPr>
          <p:nvPr/>
        </p:nvCxnSpPr>
        <p:spPr>
          <a:xfrm>
            <a:off x="5862724" y="3545002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5F6DF30-3C87-1E48-8156-AFCE435DDB7F}"/>
              </a:ext>
            </a:extLst>
          </p:cNvPr>
          <p:cNvCxnSpPr>
            <a:cxnSpLocks/>
          </p:cNvCxnSpPr>
          <p:nvPr/>
        </p:nvCxnSpPr>
        <p:spPr>
          <a:xfrm>
            <a:off x="5875081" y="3079552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8440DE5-9DA2-2C43-A60F-C5503053849B}"/>
              </a:ext>
            </a:extLst>
          </p:cNvPr>
          <p:cNvCxnSpPr/>
          <p:nvPr/>
        </p:nvCxnSpPr>
        <p:spPr>
          <a:xfrm flipV="1">
            <a:off x="5982173" y="3666498"/>
            <a:ext cx="0" cy="341870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91EB7804-FBE7-0148-A43C-30042EC92A9B}"/>
              </a:ext>
            </a:extLst>
          </p:cNvPr>
          <p:cNvCxnSpPr>
            <a:cxnSpLocks/>
          </p:cNvCxnSpPr>
          <p:nvPr/>
        </p:nvCxnSpPr>
        <p:spPr>
          <a:xfrm>
            <a:off x="6245783" y="3194894"/>
            <a:ext cx="0" cy="350108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A809C0A-699B-DD4F-AFC1-75EECC8033AF}"/>
              </a:ext>
            </a:extLst>
          </p:cNvPr>
          <p:cNvSpPr txBox="1"/>
          <p:nvPr/>
        </p:nvSpPr>
        <p:spPr>
          <a:xfrm>
            <a:off x="5728198" y="2259194"/>
            <a:ext cx="738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CIQ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7B27DD06-A7F4-454E-B329-9DC92B08B550}"/>
              </a:ext>
            </a:extLst>
          </p:cNvPr>
          <p:cNvCxnSpPr>
            <a:cxnSpLocks/>
          </p:cNvCxnSpPr>
          <p:nvPr/>
        </p:nvCxnSpPr>
        <p:spPr>
          <a:xfrm>
            <a:off x="5715841" y="5179606"/>
            <a:ext cx="5436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C59799-4B49-BD49-AE9F-8DC888E64E34}"/>
              </a:ext>
            </a:extLst>
          </p:cNvPr>
          <p:cNvCxnSpPr/>
          <p:nvPr/>
        </p:nvCxnSpPr>
        <p:spPr>
          <a:xfrm flipV="1">
            <a:off x="5982173" y="3194894"/>
            <a:ext cx="0" cy="341870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9D3AC01-18C2-E645-9EF3-8D6E674FED3A}"/>
              </a:ext>
            </a:extLst>
          </p:cNvPr>
          <p:cNvCxnSpPr>
            <a:cxnSpLocks/>
          </p:cNvCxnSpPr>
          <p:nvPr/>
        </p:nvCxnSpPr>
        <p:spPr>
          <a:xfrm>
            <a:off x="6245783" y="2729444"/>
            <a:ext cx="0" cy="350108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08FB6EF1-7BD8-294B-AD45-0C3AFADAE036}"/>
              </a:ext>
            </a:extLst>
          </p:cNvPr>
          <p:cNvSpPr txBox="1"/>
          <p:nvPr/>
        </p:nvSpPr>
        <p:spPr>
          <a:xfrm>
            <a:off x="376547" y="3036381"/>
            <a:ext cx="1220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Virtual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071B062-C897-1544-A797-67A8969AFEBA}"/>
              </a:ext>
            </a:extLst>
          </p:cNvPr>
          <p:cNvCxnSpPr>
            <a:cxnSpLocks/>
          </p:cNvCxnSpPr>
          <p:nvPr/>
        </p:nvCxnSpPr>
        <p:spPr>
          <a:xfrm flipH="1" flipV="1">
            <a:off x="2088860" y="2217081"/>
            <a:ext cx="35501" cy="3121154"/>
          </a:xfrm>
          <a:prstGeom prst="line">
            <a:avLst/>
          </a:prstGeom>
          <a:ln w="349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C286C52F-B5A7-7347-AF97-440F30C283A4}"/>
              </a:ext>
            </a:extLst>
          </p:cNvPr>
          <p:cNvSpPr txBox="1"/>
          <p:nvPr/>
        </p:nvSpPr>
        <p:spPr>
          <a:xfrm>
            <a:off x="1804682" y="4968903"/>
            <a:ext cx="25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endParaRPr lang="en-US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9338440-2151-C54B-9229-6F1909B88A2E}"/>
              </a:ext>
            </a:extLst>
          </p:cNvPr>
          <p:cNvSpPr txBox="1"/>
          <p:nvPr/>
        </p:nvSpPr>
        <p:spPr>
          <a:xfrm>
            <a:off x="1796334" y="4528864"/>
            <a:ext cx="25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9E23690-1842-1C43-851A-FCC19BE40D59}"/>
              </a:ext>
            </a:extLst>
          </p:cNvPr>
          <p:cNvSpPr txBox="1"/>
          <p:nvPr/>
        </p:nvSpPr>
        <p:spPr>
          <a:xfrm>
            <a:off x="1776312" y="3776401"/>
            <a:ext cx="25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9968181-5280-E44C-8515-90DFA467A663}"/>
              </a:ext>
            </a:extLst>
          </p:cNvPr>
          <p:cNvSpPr txBox="1"/>
          <p:nvPr/>
        </p:nvSpPr>
        <p:spPr>
          <a:xfrm>
            <a:off x="1780699" y="3348058"/>
            <a:ext cx="25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606615E-B955-414B-8880-C2154DFD4A33}"/>
              </a:ext>
            </a:extLst>
          </p:cNvPr>
          <p:cNvSpPr txBox="1"/>
          <p:nvPr/>
        </p:nvSpPr>
        <p:spPr>
          <a:xfrm>
            <a:off x="1756765" y="2903869"/>
            <a:ext cx="25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82" name="Slide Number Placeholder 81">
            <a:extLst>
              <a:ext uri="{FF2B5EF4-FFF2-40B4-BE49-F238E27FC236}">
                <a16:creationId xmlns:a16="http://schemas.microsoft.com/office/drawing/2014/main" id="{BAB5A5A0-F4BA-0646-AF94-3C1DE8979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6232" y="983448"/>
            <a:ext cx="2743200" cy="365125"/>
          </a:xfrm>
        </p:spPr>
        <p:txBody>
          <a:bodyPr/>
          <a:lstStyle/>
          <a:p>
            <a:fld id="{D30DE526-51B1-C940-91AF-63597EA81FD5}" type="slidenum">
              <a:rPr lang="en-US" smtClean="0"/>
              <a:t>3</a:t>
            </a:fld>
            <a:endParaRPr 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934EF380-9A32-2F43-A2ED-798A77357714}"/>
              </a:ext>
            </a:extLst>
          </p:cNvPr>
          <p:cNvSpPr txBox="1"/>
          <p:nvPr/>
        </p:nvSpPr>
        <p:spPr>
          <a:xfrm>
            <a:off x="8884508" y="6632823"/>
            <a:ext cx="60300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D. Antara and C. D. Sherrill. JCP 118.4 (2003): 1610-1619</a:t>
            </a:r>
            <a:endParaRPr lang="en-US" sz="1050" baseline="30000" dirty="0"/>
          </a:p>
        </p:txBody>
      </p:sp>
    </p:spTree>
    <p:extLst>
      <p:ext uri="{BB962C8B-B14F-4D97-AF65-F5344CB8AC3E}">
        <p14:creationId xmlns:p14="http://schemas.microsoft.com/office/powerpoint/2010/main" val="3834020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1C604-5A7B-154E-A744-5BD7F899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9702AE-9563-6748-AC8B-F389CEA5E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7624119" cy="150467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01A284-FA04-4E47-8A46-9C2616581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8448" y="3761260"/>
            <a:ext cx="2559172" cy="25950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33AAC9-B43E-3F48-B659-C10ED1A57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118" y="4863190"/>
            <a:ext cx="7073900" cy="1879600"/>
          </a:xfrm>
          <a:prstGeom prst="rect">
            <a:avLst/>
          </a:prstGeom>
          <a:ln w="44450">
            <a:solidFill>
              <a:schemeClr val="tx1"/>
            </a:solidFill>
          </a:ln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AD32D3B-AAB5-1040-8E03-43B856306D2D}"/>
              </a:ext>
            </a:extLst>
          </p:cNvPr>
          <p:cNvSpPr/>
          <p:nvPr/>
        </p:nvSpPr>
        <p:spPr>
          <a:xfrm>
            <a:off x="5512277" y="5108408"/>
            <a:ext cx="1871741" cy="403168"/>
          </a:xfrm>
          <a:prstGeom prst="roundRect">
            <a:avLst/>
          </a:prstGeom>
          <a:solidFill>
            <a:srgbClr val="FFFF00">
              <a:alpha val="60000"/>
            </a:srgbClr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5319C68-7FB3-5747-82E3-58BD903C640C}"/>
              </a:ext>
            </a:extLst>
          </p:cNvPr>
          <p:cNvSpPr/>
          <p:nvPr/>
        </p:nvSpPr>
        <p:spPr>
          <a:xfrm>
            <a:off x="3131542" y="5742723"/>
            <a:ext cx="4252476" cy="403168"/>
          </a:xfrm>
          <a:prstGeom prst="roundRect">
            <a:avLst/>
          </a:prstGeom>
          <a:solidFill>
            <a:srgbClr val="FFFF00">
              <a:alpha val="60000"/>
            </a:srgbClr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C6FC8C-9726-A54E-B17D-E71FFDEDC9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1724" y="3118726"/>
            <a:ext cx="7162800" cy="15494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7CFD7D-33F9-EB4D-B192-48AD15292B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45924" y="1373220"/>
            <a:ext cx="7162800" cy="1562100"/>
          </a:xfrm>
          <a:prstGeom prst="rect">
            <a:avLst/>
          </a:prstGeom>
          <a:ln w="31750">
            <a:solidFill>
              <a:schemeClr val="tx1"/>
            </a:solidFill>
          </a:ln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8D632E9-3338-8547-9F83-766EA5FDAD5B}"/>
              </a:ext>
            </a:extLst>
          </p:cNvPr>
          <p:cNvSpPr/>
          <p:nvPr/>
        </p:nvSpPr>
        <p:spPr>
          <a:xfrm>
            <a:off x="7915315" y="1228918"/>
            <a:ext cx="3166265" cy="403168"/>
          </a:xfrm>
          <a:prstGeom prst="roundRect">
            <a:avLst/>
          </a:prstGeom>
          <a:solidFill>
            <a:srgbClr val="FFFF00">
              <a:alpha val="60000"/>
            </a:srgbClr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E4E4E56-A638-9948-B203-96C6459BACC2}"/>
              </a:ext>
            </a:extLst>
          </p:cNvPr>
          <p:cNvSpPr/>
          <p:nvPr/>
        </p:nvSpPr>
        <p:spPr>
          <a:xfrm>
            <a:off x="3945923" y="1591939"/>
            <a:ext cx="3678195" cy="403168"/>
          </a:xfrm>
          <a:prstGeom prst="roundRect">
            <a:avLst/>
          </a:prstGeom>
          <a:solidFill>
            <a:srgbClr val="FFFF00">
              <a:alpha val="60000"/>
            </a:srgbClr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86B56FB-6E6E-524A-962F-36CC0E970957}"/>
              </a:ext>
            </a:extLst>
          </p:cNvPr>
          <p:cNvSpPr/>
          <p:nvPr/>
        </p:nvSpPr>
        <p:spPr>
          <a:xfrm>
            <a:off x="8176052" y="1927451"/>
            <a:ext cx="1997677" cy="403168"/>
          </a:xfrm>
          <a:prstGeom prst="roundRect">
            <a:avLst/>
          </a:prstGeom>
          <a:solidFill>
            <a:srgbClr val="FFFF00">
              <a:alpha val="60000"/>
            </a:srgbClr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9FFE21C-E1D0-894B-891E-5AD0D53F9494}"/>
              </a:ext>
            </a:extLst>
          </p:cNvPr>
          <p:cNvSpPr/>
          <p:nvPr/>
        </p:nvSpPr>
        <p:spPr>
          <a:xfrm>
            <a:off x="1888811" y="4337776"/>
            <a:ext cx="3894151" cy="403168"/>
          </a:xfrm>
          <a:prstGeom prst="roundRect">
            <a:avLst/>
          </a:prstGeom>
          <a:solidFill>
            <a:srgbClr val="FFFF00">
              <a:alpha val="60000"/>
            </a:srgbClr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478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1C604-5A7B-154E-A744-5BD7F899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57">
            <a:extLst>
              <a:ext uri="{FF2B5EF4-FFF2-40B4-BE49-F238E27FC236}">
                <a16:creationId xmlns:a16="http://schemas.microsoft.com/office/drawing/2014/main" id="{D8CFF67D-7102-874F-805D-F9947133F8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955"/>
            <a:ext cx="12192000" cy="584775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b="1" u="sng" dirty="0">
                <a:solidFill>
                  <a:schemeClr val="bg1"/>
                </a:solidFill>
                <a:cs typeface="Tahoma" panose="020B0604030504040204" pitchFamily="34" charset="0"/>
              </a:rPr>
              <a:t>Background: </a:t>
            </a:r>
            <a:r>
              <a:rPr lang="en-US" altLang="en-US" sz="3200" b="1" u="sng" dirty="0" err="1">
                <a:solidFill>
                  <a:schemeClr val="bg1"/>
                </a:solidFill>
                <a:cs typeface="Tahoma" panose="020B0604030504040204" pitchFamily="34" charset="0"/>
              </a:rPr>
              <a:t>Lanczos</a:t>
            </a:r>
            <a:r>
              <a:rPr lang="en-US" altLang="en-US" sz="3200" b="1" u="sng" dirty="0">
                <a:solidFill>
                  <a:schemeClr val="bg1"/>
                </a:solidFill>
                <a:cs typeface="Tahoma" panose="020B0604030504040204" pitchFamily="34" charset="0"/>
              </a:rPr>
              <a:t> Diagonalization For CI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5D6E75-1813-C645-AD49-81D672835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138" y="637270"/>
            <a:ext cx="9965724" cy="8844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96D6A7-1FC9-D546-BA5B-3D7A481A8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457" y="1585444"/>
            <a:ext cx="9504405" cy="15988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726C967-A639-EC4D-82C1-65CA6A5E9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150" y="3242392"/>
            <a:ext cx="11119700" cy="361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682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1C604-5A7B-154E-A744-5BD7F899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57">
            <a:extLst>
              <a:ext uri="{FF2B5EF4-FFF2-40B4-BE49-F238E27FC236}">
                <a16:creationId xmlns:a16="http://schemas.microsoft.com/office/drawing/2014/main" id="{D8CFF67D-7102-874F-805D-F9947133F8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955"/>
            <a:ext cx="12192000" cy="584775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b="1" u="sng" dirty="0">
                <a:solidFill>
                  <a:schemeClr val="bg1"/>
                </a:solidFill>
                <a:cs typeface="Tahoma" panose="020B0604030504040204" pitchFamily="34" charset="0"/>
              </a:rPr>
              <a:t>Background: </a:t>
            </a:r>
            <a:r>
              <a:rPr lang="en-US" altLang="en-US" sz="3200" b="1" u="sng" dirty="0" err="1">
                <a:solidFill>
                  <a:schemeClr val="bg1"/>
                </a:solidFill>
                <a:cs typeface="Tahoma" panose="020B0604030504040204" pitchFamily="34" charset="0"/>
              </a:rPr>
              <a:t>Lanczos</a:t>
            </a:r>
            <a:r>
              <a:rPr lang="en-US" altLang="en-US" sz="3200" b="1" u="sng" dirty="0">
                <a:solidFill>
                  <a:schemeClr val="bg1"/>
                </a:solidFill>
                <a:cs typeface="Tahoma" panose="020B0604030504040204" pitchFamily="34" charset="0"/>
              </a:rPr>
              <a:t> Diagonalization For CI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D3078A-A5FB-4B4E-A231-06EB9136C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0" y="746039"/>
            <a:ext cx="11823700" cy="14859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CF31C1B-0F58-C84A-9E91-96C877895E77}"/>
              </a:ext>
            </a:extLst>
          </p:cNvPr>
          <p:cNvSpPr/>
          <p:nvPr/>
        </p:nvSpPr>
        <p:spPr>
          <a:xfrm>
            <a:off x="3220477" y="3554113"/>
            <a:ext cx="1052385" cy="255784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AD9DBC-7405-0E4D-A697-964FE1330D5D}"/>
              </a:ext>
            </a:extLst>
          </p:cNvPr>
          <p:cNvSpPr/>
          <p:nvPr/>
        </p:nvSpPr>
        <p:spPr>
          <a:xfrm>
            <a:off x="174537" y="3554113"/>
            <a:ext cx="2780271" cy="255784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275A54-CC80-DD47-8710-9214C4ECA11E}"/>
              </a:ext>
            </a:extLst>
          </p:cNvPr>
          <p:cNvSpPr/>
          <p:nvPr/>
        </p:nvSpPr>
        <p:spPr>
          <a:xfrm rot="16200000">
            <a:off x="7513420" y="3509320"/>
            <a:ext cx="1052387" cy="114197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620410-68C8-9F46-9FB0-C99FA56AF581}"/>
              </a:ext>
            </a:extLst>
          </p:cNvPr>
          <p:cNvSpPr/>
          <p:nvPr/>
        </p:nvSpPr>
        <p:spPr>
          <a:xfrm>
            <a:off x="5980153" y="3554113"/>
            <a:ext cx="1052385" cy="255784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07512E-F897-1A4D-B404-F0D007134AA4}"/>
              </a:ext>
            </a:extLst>
          </p:cNvPr>
          <p:cNvSpPr/>
          <p:nvPr/>
        </p:nvSpPr>
        <p:spPr>
          <a:xfrm>
            <a:off x="9889007" y="3554113"/>
            <a:ext cx="1052385" cy="255784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DF2855-29C5-934A-96E3-7D23260AC739}"/>
              </a:ext>
            </a:extLst>
          </p:cNvPr>
          <p:cNvSpPr txBox="1"/>
          <p:nvPr/>
        </p:nvSpPr>
        <p:spPr>
          <a:xfrm>
            <a:off x="4723374" y="4606500"/>
            <a:ext cx="441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=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37531B-7BF6-4845-9236-EBFCF384A662}"/>
              </a:ext>
            </a:extLst>
          </p:cNvPr>
          <p:cNvSpPr txBox="1"/>
          <p:nvPr/>
        </p:nvSpPr>
        <p:spPr>
          <a:xfrm>
            <a:off x="9028928" y="4571427"/>
            <a:ext cx="441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42E757-5CAE-E644-8B9E-A8AE0B220DE1}"/>
              </a:ext>
            </a:extLst>
          </p:cNvPr>
          <p:cNvSpPr txBox="1"/>
          <p:nvPr/>
        </p:nvSpPr>
        <p:spPr>
          <a:xfrm>
            <a:off x="998328" y="4571427"/>
            <a:ext cx="669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r>
              <a:rPr lang="en-US" sz="2000" dirty="0"/>
              <a:t>k</a:t>
            </a:r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5B0D340-99DA-394B-95EF-4469E3F13B13}"/>
              </a:ext>
            </a:extLst>
          </p:cNvPr>
          <p:cNvSpPr txBox="1"/>
          <p:nvPr/>
        </p:nvSpPr>
        <p:spPr>
          <a:xfrm>
            <a:off x="3486156" y="4571427"/>
            <a:ext cx="669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V</a:t>
            </a:r>
            <a:r>
              <a:rPr lang="en-US" sz="2000" dirty="0" err="1"/>
              <a:t>k</a:t>
            </a:r>
            <a:endParaRPr lang="en-US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BD74EC-C424-C840-85D5-BA52FEC4938A}"/>
              </a:ext>
            </a:extLst>
          </p:cNvPr>
          <p:cNvSpPr txBox="1"/>
          <p:nvPr/>
        </p:nvSpPr>
        <p:spPr>
          <a:xfrm>
            <a:off x="6213392" y="4571427"/>
            <a:ext cx="669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V</a:t>
            </a:r>
            <a:r>
              <a:rPr lang="en-US" sz="2000" dirty="0" err="1"/>
              <a:t>k</a:t>
            </a:r>
            <a:endParaRPr lang="en-US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EFCB2E-FB57-3F4B-BD76-28829B347642}"/>
              </a:ext>
            </a:extLst>
          </p:cNvPr>
          <p:cNvSpPr txBox="1"/>
          <p:nvPr/>
        </p:nvSpPr>
        <p:spPr>
          <a:xfrm>
            <a:off x="7764042" y="3770924"/>
            <a:ext cx="669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</a:t>
            </a:r>
            <a:r>
              <a:rPr lang="en-US" sz="2000" dirty="0"/>
              <a:t>k</a:t>
            </a:r>
            <a:endParaRPr lang="en-US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91ABF4-70F1-984C-BE3C-76CDA50A8C23}"/>
              </a:ext>
            </a:extLst>
          </p:cNvPr>
          <p:cNvSpPr txBox="1"/>
          <p:nvPr/>
        </p:nvSpPr>
        <p:spPr>
          <a:xfrm>
            <a:off x="10482645" y="4425380"/>
            <a:ext cx="669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r</a:t>
            </a:r>
            <a:r>
              <a:rPr lang="en-US" sz="2000" dirty="0" err="1"/>
              <a:t>k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265E8B-C386-DD4C-84F5-1AE229EE5EC8}"/>
              </a:ext>
            </a:extLst>
          </p:cNvPr>
          <p:cNvSpPr txBox="1"/>
          <p:nvPr/>
        </p:nvSpPr>
        <p:spPr>
          <a:xfrm>
            <a:off x="1347921" y="2602959"/>
            <a:ext cx="3817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iteration k &lt; m &lt; Dimension of A: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B57403-5390-D94C-A9C9-62D2B7149F3A}"/>
              </a:ext>
            </a:extLst>
          </p:cNvPr>
          <p:cNvSpPr txBox="1"/>
          <p:nvPr/>
        </p:nvSpPr>
        <p:spPr>
          <a:xfrm>
            <a:off x="4061767" y="6450371"/>
            <a:ext cx="5642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https://core.ac.uk/download/pdf/35469431.pdf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7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7">
            <a:extLst>
              <a:ext uri="{FF2B5EF4-FFF2-40B4-BE49-F238E27FC236}">
                <a16:creationId xmlns:a16="http://schemas.microsoft.com/office/drawing/2014/main" id="{D8CFF67D-7102-874F-805D-F9947133F8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495" y="32990"/>
            <a:ext cx="11523009" cy="584775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b="1" u="sng" dirty="0" err="1">
                <a:solidFill>
                  <a:schemeClr val="bg1"/>
                </a:solidFill>
                <a:cs typeface="Tahoma" panose="020B0604030504040204" pitchFamily="34" charset="0"/>
              </a:rPr>
              <a:t>Lanczos</a:t>
            </a:r>
            <a:r>
              <a:rPr lang="en-US" altLang="en-US" sz="3200" b="1" u="sng" dirty="0">
                <a:solidFill>
                  <a:schemeClr val="bg1"/>
                </a:solidFill>
                <a:cs typeface="Tahoma" panose="020B0604030504040204" pitchFamily="34" charset="0"/>
              </a:rPr>
              <a:t>’ Diagonalization Algorithm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1C604-5A7B-154E-A744-5BD7F899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4269" y="6390288"/>
            <a:ext cx="2743200" cy="365125"/>
          </a:xfrm>
        </p:spPr>
        <p:txBody>
          <a:bodyPr/>
          <a:lstStyle/>
          <a:p>
            <a:fld id="{D30DE526-51B1-C940-91AF-63597EA81FD5}" type="slidenum">
              <a:rPr lang="en-US" smtClean="0"/>
              <a:t>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69192B-8C08-8B43-9B4B-E93A3F18C6BF}"/>
              </a:ext>
            </a:extLst>
          </p:cNvPr>
          <p:cNvSpPr txBox="1"/>
          <p:nvPr/>
        </p:nvSpPr>
        <p:spPr>
          <a:xfrm>
            <a:off x="6965201" y="617765"/>
            <a:ext cx="5362832" cy="10895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Guess a normalized vector v1, and initialize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Do j=1,m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04D872-974C-C249-ABD5-40A74675B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7231" y="2856475"/>
            <a:ext cx="2138773" cy="11275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CA0ADE-C3A1-D648-94AC-F58A1C2F5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0504" y="4358116"/>
            <a:ext cx="1892226" cy="12310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5966CF0-A963-5C45-A9D6-FD6EEE6DA2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6742" y="5471822"/>
            <a:ext cx="1512220" cy="12521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16D2255-23FB-3A4A-8D1E-C85115731EBC}"/>
              </a:ext>
            </a:extLst>
          </p:cNvPr>
          <p:cNvSpPr txBox="1"/>
          <p:nvPr/>
        </p:nvSpPr>
        <p:spPr>
          <a:xfrm>
            <a:off x="7479947" y="2824603"/>
            <a:ext cx="36583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Else; END LOOP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Store v1 in columns of V and alpha/beta into 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Diagonalize 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Converged?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563819-0569-7B4C-9631-D5DBAB0774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69" y="617765"/>
            <a:ext cx="6605517" cy="6240235"/>
          </a:xfrm>
          <a:prstGeom prst="rect">
            <a:avLst/>
          </a:prstGeom>
        </p:spPr>
      </p:pic>
      <p:sp>
        <p:nvSpPr>
          <p:cNvPr id="13" name="Right Brace 12">
            <a:extLst>
              <a:ext uri="{FF2B5EF4-FFF2-40B4-BE49-F238E27FC236}">
                <a16:creationId xmlns:a16="http://schemas.microsoft.com/office/drawing/2014/main" id="{7782D79F-4FC8-C246-92E4-BF840C9D47C2}"/>
              </a:ext>
            </a:extLst>
          </p:cNvPr>
          <p:cNvSpPr/>
          <p:nvPr/>
        </p:nvSpPr>
        <p:spPr>
          <a:xfrm>
            <a:off x="6342708" y="703412"/>
            <a:ext cx="321219" cy="1396359"/>
          </a:xfrm>
          <a:prstGeom prst="rightBrac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7DEFA686-4DB5-9A43-BE3F-CF6DA8754E8F}"/>
              </a:ext>
            </a:extLst>
          </p:cNvPr>
          <p:cNvSpPr/>
          <p:nvPr/>
        </p:nvSpPr>
        <p:spPr>
          <a:xfrm>
            <a:off x="6351373" y="2392159"/>
            <a:ext cx="321219" cy="4432851"/>
          </a:xfrm>
          <a:prstGeom prst="rightBrac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966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7">
            <a:extLst>
              <a:ext uri="{FF2B5EF4-FFF2-40B4-BE49-F238E27FC236}">
                <a16:creationId xmlns:a16="http://schemas.microsoft.com/office/drawing/2014/main" id="{D8CFF67D-7102-874F-805D-F9947133F8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47" y="82223"/>
            <a:ext cx="11523009" cy="584775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b="1" u="sng" dirty="0">
                <a:solidFill>
                  <a:schemeClr val="bg1"/>
                </a:solidFill>
                <a:cs typeface="Tahoma" panose="020B0604030504040204" pitchFamily="34" charset="0"/>
              </a:rPr>
              <a:t>Comparing </a:t>
            </a:r>
            <a:r>
              <a:rPr lang="en-US" altLang="en-US" sz="3200" b="1" u="sng" dirty="0" err="1">
                <a:solidFill>
                  <a:schemeClr val="bg1"/>
                </a:solidFill>
                <a:cs typeface="Tahoma" panose="020B0604030504040204" pitchFamily="34" charset="0"/>
              </a:rPr>
              <a:t>Lanczos</a:t>
            </a:r>
            <a:r>
              <a:rPr lang="en-US" altLang="en-US" sz="3200" b="1" u="sng" dirty="0">
                <a:solidFill>
                  <a:schemeClr val="bg1"/>
                </a:solidFill>
                <a:cs typeface="Tahoma" panose="020B0604030504040204" pitchFamily="34" charset="0"/>
              </a:rPr>
              <a:t>’ vs Default Python 1000x1000 case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1C604-5A7B-154E-A744-5BD7F899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E050F2B7-D868-274F-854C-011CE619A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56" r="8368"/>
          <a:stretch/>
        </p:blipFill>
        <p:spPr>
          <a:xfrm>
            <a:off x="101248" y="1006731"/>
            <a:ext cx="3867665" cy="2567541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159E81C3-BF32-D348-AA64-BF6870E29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48" y="3482084"/>
            <a:ext cx="5063876" cy="33759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CBF94F-3E70-F144-9B36-83B950A3AAFE}"/>
              </a:ext>
            </a:extLst>
          </p:cNvPr>
          <p:cNvSpPr txBox="1"/>
          <p:nvPr/>
        </p:nvSpPr>
        <p:spPr>
          <a:xfrm>
            <a:off x="101248" y="790833"/>
            <a:ext cx="3867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 Comparison for finding all roots</a:t>
            </a:r>
          </a:p>
        </p:txBody>
      </p:sp>
      <p:pic>
        <p:nvPicPr>
          <p:cNvPr id="17" name="Picture 16" descr="Chart, histogram&#10;&#10;Description automatically generated">
            <a:extLst>
              <a:ext uri="{FF2B5EF4-FFF2-40B4-BE49-F238E27FC236}">
                <a16:creationId xmlns:a16="http://schemas.microsoft.com/office/drawing/2014/main" id="{94BE4D38-C46E-204F-BA33-22F5FEFE6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1802" y="1184096"/>
            <a:ext cx="6830198" cy="455346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D4438B0-AE0C-224B-AD39-F112A29C2427}"/>
              </a:ext>
            </a:extLst>
          </p:cNvPr>
          <p:cNvSpPr/>
          <p:nvPr/>
        </p:nvSpPr>
        <p:spPr>
          <a:xfrm>
            <a:off x="4280451" y="790833"/>
            <a:ext cx="65631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effectLst/>
                <a:latin typeface="Helvetica Neue" panose="02000503000000020004" pitchFamily="2" charset="0"/>
              </a:rPr>
              <a:t>**** NO STOPPING CRITERIA, RAN ~50 ITERATIONS ****</a:t>
            </a:r>
          </a:p>
        </p:txBody>
      </p:sp>
    </p:spTree>
    <p:extLst>
      <p:ext uri="{BB962C8B-B14F-4D97-AF65-F5344CB8AC3E}">
        <p14:creationId xmlns:p14="http://schemas.microsoft.com/office/powerpoint/2010/main" val="1208472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7">
            <a:extLst>
              <a:ext uri="{FF2B5EF4-FFF2-40B4-BE49-F238E27FC236}">
                <a16:creationId xmlns:a16="http://schemas.microsoft.com/office/drawing/2014/main" id="{D8CFF67D-7102-874F-805D-F9947133F8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47" y="82223"/>
            <a:ext cx="11523009" cy="584775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b="1" u="sng" dirty="0">
                <a:solidFill>
                  <a:schemeClr val="bg1"/>
                </a:solidFill>
                <a:cs typeface="Tahoma" panose="020B0604030504040204" pitchFamily="34" charset="0"/>
              </a:rPr>
              <a:t>Davidson’s Diagonalization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1C604-5A7B-154E-A744-5BD7F899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DE526-51B1-C940-91AF-63597EA81FD5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C07386-08A5-2F4F-869E-12D0FA90C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7770"/>
            <a:ext cx="5542402" cy="6038007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60BE2E4F-A207-AE4B-A6F8-63A43C672336}"/>
              </a:ext>
            </a:extLst>
          </p:cNvPr>
          <p:cNvSpPr/>
          <p:nvPr/>
        </p:nvSpPr>
        <p:spPr>
          <a:xfrm>
            <a:off x="5212518" y="736402"/>
            <a:ext cx="321219" cy="1396359"/>
          </a:xfrm>
          <a:prstGeom prst="rightBrac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4FBE867C-3C6D-F14F-9298-F3677B301454}"/>
              </a:ext>
            </a:extLst>
          </p:cNvPr>
          <p:cNvSpPr/>
          <p:nvPr/>
        </p:nvSpPr>
        <p:spPr>
          <a:xfrm>
            <a:off x="5221183" y="2425149"/>
            <a:ext cx="321219" cy="4432851"/>
          </a:xfrm>
          <a:prstGeom prst="rightBrac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E40376-00F0-D348-8D7A-6615E9E403FB}"/>
              </a:ext>
            </a:extLst>
          </p:cNvPr>
          <p:cNvSpPr txBox="1"/>
          <p:nvPr/>
        </p:nvSpPr>
        <p:spPr>
          <a:xfrm>
            <a:off x="5990968" y="736402"/>
            <a:ext cx="5362832" cy="1449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Initialize a user determined number of guess unit vectors (</a:t>
            </a:r>
            <a:r>
              <a:rPr lang="en-US" dirty="0" err="1"/>
              <a:t>initVec</a:t>
            </a:r>
            <a:r>
              <a:rPr lang="en-US" dirty="0"/>
              <a:t>) and other info (maximum iterations)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Do </a:t>
            </a:r>
            <a:r>
              <a:rPr lang="en-US" dirty="0" err="1"/>
              <a:t>i</a:t>
            </a:r>
            <a:r>
              <a:rPr lang="en-US" dirty="0"/>
              <a:t>=</a:t>
            </a:r>
            <a:r>
              <a:rPr lang="en-US" dirty="0" err="1"/>
              <a:t>initVec,maxIter,initVec</a:t>
            </a:r>
            <a:endParaRPr lang="en-US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QR decomposition to orthonormalize guess vectors; VR=V’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Project A onto columns of V; T=</a:t>
            </a:r>
            <a:r>
              <a:rPr lang="en-US" dirty="0" err="1"/>
              <a:t>V^t</a:t>
            </a:r>
            <a:r>
              <a:rPr lang="en-US" dirty="0"/>
              <a:t> AV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Diagonalize 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Do j=1,initVec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/>
              <a:t>Build new r1 guess, normalize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/>
              <a:t>Insert into column </a:t>
            </a:r>
            <a:r>
              <a:rPr lang="en-US" dirty="0" err="1"/>
              <a:t>i+j</a:t>
            </a:r>
            <a:r>
              <a:rPr lang="en-US" dirty="0"/>
              <a:t> of V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Converged?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59703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6228</TotalTime>
  <Words>364</Words>
  <Application>Microsoft Macintosh PowerPoint</Application>
  <PresentationFormat>Widescreen</PresentationFormat>
  <Paragraphs>183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Helvetica Neue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Windom,Zachary W</dc:creator>
  <cp:lastModifiedBy>Windom,Zachary W</cp:lastModifiedBy>
  <cp:revision>73</cp:revision>
  <dcterms:created xsi:type="dcterms:W3CDTF">2020-07-03T05:14:54Z</dcterms:created>
  <dcterms:modified xsi:type="dcterms:W3CDTF">2020-12-04T03:15:28Z</dcterms:modified>
</cp:coreProperties>
</file>

<file path=docProps/thumbnail.jpeg>
</file>